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7" r:id="rId2"/>
    <p:sldId id="325" r:id="rId3"/>
    <p:sldId id="296" r:id="rId4"/>
    <p:sldId id="321" r:id="rId5"/>
    <p:sldId id="322" r:id="rId6"/>
    <p:sldId id="335" r:id="rId7"/>
    <p:sldId id="323" r:id="rId8"/>
    <p:sldId id="298" r:id="rId9"/>
    <p:sldId id="320" r:id="rId10"/>
    <p:sldId id="332" r:id="rId11"/>
    <p:sldId id="333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30" r:id="rId22"/>
    <p:sldId id="316" r:id="rId23"/>
    <p:sldId id="285" r:id="rId24"/>
    <p:sldId id="309" r:id="rId25"/>
    <p:sldId id="287" r:id="rId26"/>
    <p:sldId id="310" r:id="rId27"/>
    <p:sldId id="306" r:id="rId28"/>
    <p:sldId id="311" r:id="rId29"/>
    <p:sldId id="308" r:id="rId30"/>
    <p:sldId id="313" r:id="rId31"/>
    <p:sldId id="33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8" autoAdjust="0"/>
    <p:restoredTop sz="86323" autoAdjust="0"/>
  </p:normalViewPr>
  <p:slideViewPr>
    <p:cSldViewPr>
      <p:cViewPr>
        <p:scale>
          <a:sx n="60" d="100"/>
          <a:sy n="60" d="100"/>
        </p:scale>
        <p:origin x="-224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A9CB5-F9E6-45DA-8076-3D1222F1D3F7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6C8C-9489-4E36-8953-7793097E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0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Studies: Improving your Audit Process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Conference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effectively interview:  Maximizing audit efficiency while minimizing interference in the auditee’s business during the audit process.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6C8C-9489-4E36-8953-7793097E68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3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6C8C-9489-4E36-8953-7793097E680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3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2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3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8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7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4BC0-E722-4C1C-B0EA-39C32673928B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81FF-A2D6-483A-8BF5-56996CDC1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3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newTMC_88.htm" TargetMode="External"/><Relationship Id="rId2" Type="http://schemas.openxmlformats.org/officeDocument/2006/relationships/hyperlink" Target="http://www.helpguide.org/mental/effective_cmmunication_skill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bsearch.about.com/od/skills/qt/communication-skills.htm" TargetMode="External"/><Relationship Id="rId4" Type="http://schemas.openxmlformats.org/officeDocument/2006/relationships/hyperlink" Target="http://skillsyouneed.com/ips/questions-type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IFTA/IRP Audit Workshop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Improving your Audit Process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IFTA/IRP Opening Conference</a:t>
            </a:r>
            <a:endParaRPr lang="en-US" sz="3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Question – provides a single word or very short response</a:t>
            </a:r>
          </a:p>
          <a:p>
            <a:r>
              <a:rPr lang="en-US" dirty="0" smtClean="0"/>
              <a:t>Open Question – results in a longer answer, usually start with what, why , how, tell me or describe</a:t>
            </a:r>
          </a:p>
          <a:p>
            <a:r>
              <a:rPr lang="en-US" dirty="0" smtClean="0"/>
              <a:t>Funnel Question – a string of questions starting out very general and becoming more specific or detail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Probing question – another way to obtain more detail information, questions will include the word exactly</a:t>
            </a:r>
          </a:p>
          <a:p>
            <a:r>
              <a:rPr lang="en-US" dirty="0" smtClean="0"/>
              <a:t>Leading question – will lead an individual towards your thinking, questions may include an assumption, personal appeal to agree, an easy simple response or choice between two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sz="4000" dirty="0" smtClean="0"/>
              <a:t>Question Identification Exercise</a:t>
            </a:r>
          </a:p>
        </p:txBody>
      </p:sp>
    </p:spTree>
    <p:extLst>
      <p:ext uri="{BB962C8B-B14F-4D97-AF65-F5344CB8AC3E}">
        <p14:creationId xmlns:p14="http://schemas.microsoft.com/office/powerpoint/2010/main" val="135723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600" dirty="0" smtClean="0"/>
              <a:t>Are any vehicles leased?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0278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600" dirty="0" smtClean="0"/>
              <a:t>Tell me how you determine your total 	and 	jurisdictional miles?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350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Your fuel purchases are recorded in liters as opposed to gallons?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1895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Exactly how do you determine your reported total gallons and tax paid?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1182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Describe your mileage accounting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12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have one IRP Fleet?</a:t>
            </a:r>
          </a:p>
          <a:p>
            <a:pPr marL="0" indent="0">
              <a:buNone/>
            </a:pPr>
            <a:r>
              <a:rPr lang="en-US" dirty="0" smtClean="0"/>
              <a:t>Your registration information shows you have increased from two to four fleets?</a:t>
            </a:r>
          </a:p>
          <a:p>
            <a:pPr marL="0" indent="0">
              <a:buNone/>
            </a:pPr>
            <a:r>
              <a:rPr lang="en-US" dirty="0" smtClean="0"/>
              <a:t>The number of vehicles you have apportioned has not changed, why the increase in the number fleets?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maintain a bulk tank disbursement log?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Kristie </a:t>
            </a:r>
            <a:r>
              <a:rPr lang="en-US" dirty="0" err="1" smtClean="0"/>
              <a:t>Zanis</a:t>
            </a:r>
            <a:r>
              <a:rPr lang="en-US" dirty="0" smtClean="0"/>
              <a:t> </a:t>
            </a:r>
            <a:r>
              <a:rPr lang="en-US" dirty="0"/>
              <a:t>– New Hampshire</a:t>
            </a:r>
          </a:p>
          <a:p>
            <a:r>
              <a:rPr lang="en-US" dirty="0"/>
              <a:t>Bob Weber – Connecticut</a:t>
            </a:r>
          </a:p>
          <a:p>
            <a:r>
              <a:rPr lang="en-US" dirty="0"/>
              <a:t>Don Williams - Idaho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6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ileage information for your vehicles not monitored by GPS is done by a driver prepared Daily Log which includes required IRP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04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Cues</a:t>
            </a:r>
          </a:p>
          <a:p>
            <a:pPr lvl="1"/>
            <a:r>
              <a:rPr lang="en-US" dirty="0" smtClean="0"/>
              <a:t>Pay attention to the speaker</a:t>
            </a:r>
          </a:p>
          <a:p>
            <a:pPr lvl="1"/>
            <a:r>
              <a:rPr lang="en-US" dirty="0" smtClean="0"/>
              <a:t>Ask clarifying questions</a:t>
            </a:r>
          </a:p>
          <a:p>
            <a:pPr lvl="1"/>
            <a:r>
              <a:rPr lang="en-US" dirty="0" smtClean="0"/>
              <a:t>Rephrase what was said to ensure understanding</a:t>
            </a:r>
          </a:p>
          <a:p>
            <a:r>
              <a:rPr lang="en-US" dirty="0" smtClean="0"/>
              <a:t>Nonverbal Cues</a:t>
            </a:r>
          </a:p>
          <a:p>
            <a:pPr lvl="1"/>
            <a:r>
              <a:rPr lang="en-US" dirty="0" smtClean="0"/>
              <a:t>Body language</a:t>
            </a:r>
          </a:p>
          <a:p>
            <a:pPr lvl="1"/>
            <a:r>
              <a:rPr lang="en-US" dirty="0" smtClean="0"/>
              <a:t>Hand gestures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33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Initial/Opening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you ask about what you know already?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43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Case Study:  Pre-Audit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en-US" sz="3000" dirty="0" smtClean="0"/>
              <a:t>Licensee/Registrant with three locations</a:t>
            </a:r>
          </a:p>
          <a:p>
            <a:r>
              <a:rPr lang="en-US" sz="3000" dirty="0" smtClean="0"/>
              <a:t>Single IFTA reported from central location</a:t>
            </a:r>
          </a:p>
          <a:p>
            <a:pPr lvl="2"/>
            <a:r>
              <a:rPr lang="en-US" sz="3000" dirty="0" smtClean="0"/>
              <a:t>All vehicles are single fuel type (DSL)</a:t>
            </a:r>
          </a:p>
          <a:p>
            <a:pPr lvl="2"/>
            <a:r>
              <a:rPr lang="en-US" sz="3000" dirty="0" smtClean="0"/>
              <a:t>IFTA travel:  AAA, CCC, &amp; DDD</a:t>
            </a:r>
          </a:p>
          <a:p>
            <a:r>
              <a:rPr lang="en-US" sz="3000" dirty="0" smtClean="0"/>
              <a:t>Multiple registration records show:</a:t>
            </a:r>
          </a:p>
          <a:p>
            <a:pPr lvl="2"/>
            <a:r>
              <a:rPr lang="en-US" sz="3000" dirty="0" smtClean="0"/>
              <a:t> Three registration accounts</a:t>
            </a:r>
          </a:p>
          <a:p>
            <a:pPr lvl="2"/>
            <a:r>
              <a:rPr lang="en-US" sz="3000" dirty="0" smtClean="0"/>
              <a:t>Vehicle weights from 26K lbs. to 80K GVW</a:t>
            </a:r>
          </a:p>
          <a:p>
            <a:pPr lvl="2"/>
            <a:r>
              <a:rPr lang="en-US" sz="3000" dirty="0" smtClean="0"/>
              <a:t>IRP </a:t>
            </a:r>
            <a:r>
              <a:rPr lang="en-US" sz="3000" dirty="0"/>
              <a:t>travel:  </a:t>
            </a:r>
            <a:r>
              <a:rPr lang="en-US" sz="3000" dirty="0" smtClean="0"/>
              <a:t>AAA, BBB, CCC, </a:t>
            </a:r>
            <a:r>
              <a:rPr lang="en-US" sz="3000" dirty="0"/>
              <a:t>&amp; </a:t>
            </a:r>
            <a:r>
              <a:rPr lang="en-US" sz="3000" dirty="0" smtClean="0"/>
              <a:t>DDD</a:t>
            </a:r>
          </a:p>
          <a:p>
            <a:r>
              <a:rPr lang="en-US" sz="3000" dirty="0" smtClean="0"/>
              <a:t>Assume conference is with the authorized company representative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60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 Vehicles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03756"/>
              </p:ext>
            </p:extLst>
          </p:nvPr>
        </p:nvGraphicFramePr>
        <p:xfrm>
          <a:off x="838201" y="1828799"/>
          <a:ext cx="7454899" cy="4347210"/>
        </p:xfrm>
        <a:graphic>
          <a:graphicData uri="http://schemas.openxmlformats.org/drawingml/2006/table">
            <a:tbl>
              <a:tblPr/>
              <a:tblGrid>
                <a:gridCol w="2207195"/>
                <a:gridCol w="1574312"/>
                <a:gridCol w="1097247"/>
                <a:gridCol w="381651"/>
                <a:gridCol w="782385"/>
                <a:gridCol w="381651"/>
                <a:gridCol w="1030458"/>
              </a:tblGrid>
              <a:tr h="293211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Units in your IFTA fleet (by weight &amp; fuel type)?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Diesel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Gas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IRP Fleet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0-26K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over 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IRP Fleet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0-26K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over 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IRP Fleet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0-26K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over 26K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 Vehicles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sz="2800" dirty="0" smtClean="0"/>
              <a:t>What questions do you want to ask?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Case Study:  Trip records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94850"/>
              </p:ext>
            </p:extLst>
          </p:nvPr>
        </p:nvGraphicFramePr>
        <p:xfrm>
          <a:off x="2074394" y="1600200"/>
          <a:ext cx="4995211" cy="4525963"/>
        </p:xfrm>
        <a:graphic>
          <a:graphicData uri="http://schemas.openxmlformats.org/drawingml/2006/table">
            <a:tbl>
              <a:tblPr/>
              <a:tblGrid>
                <a:gridCol w="2933454"/>
                <a:gridCol w="682199"/>
                <a:gridCol w="682199"/>
                <a:gridCol w="697359"/>
              </a:tblGrid>
              <a:tr h="34815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Arial"/>
                        </a:rPr>
                        <a:t>Trip records include the following: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151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2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2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en-US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2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en-US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Driver's name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Vehicle number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Routes traveled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Total distance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Trip date (Start/End)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Fuel purchased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Trip number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Trailer number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Odometer reading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Trip origin/destination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Distance by jurisdiction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 Trip records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sz="2800" dirty="0" smtClean="0"/>
              <a:t>What questions do you want to ask?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2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 Mileage/Fuel Cutoff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78589"/>
              </p:ext>
            </p:extLst>
          </p:nvPr>
        </p:nvGraphicFramePr>
        <p:xfrm>
          <a:off x="1352550" y="1901984"/>
          <a:ext cx="6438900" cy="3922395"/>
        </p:xfrm>
        <a:graphic>
          <a:graphicData uri="http://schemas.openxmlformats.org/drawingml/2006/table">
            <a:tbl>
              <a:tblPr/>
              <a:tblGrid>
                <a:gridCol w="3840412"/>
                <a:gridCol w="859794"/>
                <a:gridCol w="859794"/>
                <a:gridCol w="878900"/>
              </a:tblGrid>
              <a:tr h="8667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What is the cutoff date to meet reporting deadline?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Flt </a:t>
                      </a:r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What day of the month?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5th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Month the trip begins?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Month the trip ends?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effectLst/>
                          <a:latin typeface="Arial"/>
                        </a:rPr>
                        <a:t>Fleet </a:t>
                      </a:r>
                      <a:r>
                        <a:rPr lang="en-US" sz="2800" b="0" i="0" u="none" strike="noStrike" dirty="0">
                          <a:effectLst/>
                          <a:latin typeface="Arial"/>
                        </a:rPr>
                        <a:t>C: End of the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Case Study:  Mileage/Fuel Cutoff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sz="2800" dirty="0" smtClean="0"/>
              <a:t>What questions do you want to ask?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9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Entrance Conference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“The </a:t>
            </a:r>
            <a:r>
              <a:rPr lang="en-US" dirty="0"/>
              <a:t>nine most terrifying words in the English language are, </a:t>
            </a:r>
            <a:r>
              <a:rPr lang="en-US" dirty="0" smtClean="0"/>
              <a:t>‘I’m </a:t>
            </a:r>
            <a:r>
              <a:rPr lang="en-US" dirty="0"/>
              <a:t>from the government and I'm here to help</a:t>
            </a:r>
            <a:r>
              <a:rPr lang="en-US" dirty="0" smtClean="0"/>
              <a:t>.’ “</a:t>
            </a:r>
          </a:p>
          <a:p>
            <a:pPr algn="r">
              <a:buNone/>
            </a:pPr>
            <a:r>
              <a:rPr lang="en-US" dirty="0" smtClean="0"/>
              <a:t>Ronald </a:t>
            </a:r>
            <a:r>
              <a:rPr lang="en-US" dirty="0"/>
              <a:t>Reagan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24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Dale Carnegie, </a:t>
            </a:r>
            <a:r>
              <a:rPr lang="en-US" i="1" dirty="0" smtClean="0"/>
              <a:t>How </a:t>
            </a:r>
            <a:r>
              <a:rPr lang="en-US" i="1" dirty="0"/>
              <a:t>To Win Friends And </a:t>
            </a:r>
            <a:r>
              <a:rPr lang="en-US" i="1"/>
              <a:t>Influence </a:t>
            </a:r>
            <a:r>
              <a:rPr lang="en-US" i="1" smtClean="0"/>
              <a:t>People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Kerry </a:t>
            </a:r>
            <a:r>
              <a:rPr lang="en-US" dirty="0"/>
              <a:t>Patterson, </a:t>
            </a:r>
            <a:r>
              <a:rPr lang="en-US" dirty="0" smtClean="0"/>
              <a:t>Joseph </a:t>
            </a:r>
            <a:r>
              <a:rPr lang="en-US" dirty="0" err="1" smtClean="0"/>
              <a:t>Grenny</a:t>
            </a:r>
            <a:r>
              <a:rPr lang="en-US" dirty="0"/>
              <a:t>, Ron McMillan</a:t>
            </a:r>
            <a:r>
              <a:rPr lang="en-US" dirty="0" smtClean="0"/>
              <a:t>, and </a:t>
            </a:r>
            <a:r>
              <a:rPr lang="en-US" dirty="0"/>
              <a:t>Al </a:t>
            </a:r>
            <a:r>
              <a:rPr lang="en-US" dirty="0" err="1" smtClean="0"/>
              <a:t>Switzler</a:t>
            </a:r>
            <a:r>
              <a:rPr lang="en-US" dirty="0" smtClean="0"/>
              <a:t>, </a:t>
            </a:r>
            <a:r>
              <a:rPr lang="en-US" i="1" dirty="0" smtClean="0"/>
              <a:t>Crucial Conversations: Tools for Talking When the Stakes are High</a:t>
            </a: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4440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http://www.helpguide.org/mental/effective_cmmunication_skills.htm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3"/>
              </a:rPr>
              <a:t>http://www.mindtools.com/pages/article/newTMC_88.htm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4"/>
              </a:rPr>
              <a:t>http://skillsyouneed.com/ips/questions-types.html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5"/>
              </a:rPr>
              <a:t>http://jobsearch.about.com/od/skills/qt/communication-skills.htm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971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IFTA Opening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4800" dirty="0" smtClean="0"/>
              <a:t>What is required?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026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IFTA Opening Conference (A630.100)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opening or initial conference may be:</a:t>
            </a:r>
          </a:p>
          <a:p>
            <a:pPr lvl="1"/>
            <a:r>
              <a:rPr lang="en-US" dirty="0"/>
              <a:t>In person</a:t>
            </a:r>
          </a:p>
          <a:p>
            <a:pPr lvl="1"/>
            <a:r>
              <a:rPr lang="en-US" dirty="0"/>
              <a:t>By telephone</a:t>
            </a:r>
          </a:p>
          <a:p>
            <a:pPr lvl="1"/>
            <a:r>
              <a:rPr lang="en-US" dirty="0"/>
              <a:t>In writing (by fax, email, or snail mail)</a:t>
            </a:r>
          </a:p>
          <a:p>
            <a:r>
              <a:rPr lang="en-US" dirty="0"/>
              <a:t>It must communicate:</a:t>
            </a:r>
          </a:p>
          <a:p>
            <a:pPr lvl="1"/>
            <a:r>
              <a:rPr lang="en-US" dirty="0"/>
              <a:t>Licensee’s business operation/overview of company</a:t>
            </a:r>
          </a:p>
          <a:p>
            <a:pPr lvl="1"/>
            <a:r>
              <a:rPr lang="en-US" dirty="0"/>
              <a:t>Audit procedures to be performed</a:t>
            </a:r>
          </a:p>
          <a:p>
            <a:pPr lvl="1"/>
            <a:r>
              <a:rPr lang="en-US" dirty="0"/>
              <a:t>Records that will need to be examined</a:t>
            </a:r>
          </a:p>
          <a:p>
            <a:pPr lvl="1"/>
            <a:r>
              <a:rPr lang="en-US" dirty="0"/>
              <a:t>Sampling periods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5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IRP Opening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</a:t>
            </a:r>
            <a:r>
              <a:rPr lang="en-US" sz="4800" dirty="0" smtClean="0"/>
              <a:t>What </a:t>
            </a:r>
            <a:r>
              <a:rPr lang="en-US" sz="4800" dirty="0"/>
              <a:t>is required?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4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 Opening Conference (APM 402)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opening conference held to discuss:</a:t>
            </a:r>
          </a:p>
          <a:p>
            <a:pPr lvl="1"/>
            <a:r>
              <a:rPr lang="en-US" dirty="0"/>
              <a:t> Registrant’s operation/overview of company</a:t>
            </a:r>
          </a:p>
          <a:p>
            <a:pPr lvl="1"/>
            <a:r>
              <a:rPr lang="en-US" dirty="0"/>
              <a:t>Distance accounting system</a:t>
            </a:r>
          </a:p>
          <a:p>
            <a:pPr lvl="1"/>
            <a:r>
              <a:rPr lang="en-US" dirty="0"/>
              <a:t>Records, sampling (procedure, periods, etc.)</a:t>
            </a:r>
          </a:p>
          <a:p>
            <a:r>
              <a:rPr lang="en-US" dirty="0"/>
              <a:t>Auditor must document conference with:</a:t>
            </a:r>
          </a:p>
          <a:p>
            <a:pPr lvl="1"/>
            <a:r>
              <a:rPr lang="en-US" dirty="0"/>
              <a:t>Date of opening conference</a:t>
            </a:r>
          </a:p>
          <a:p>
            <a:pPr lvl="1"/>
            <a:r>
              <a:rPr lang="en-US" dirty="0"/>
              <a:t>Auditors and Licensee’s Representatives attending opening conference</a:t>
            </a:r>
          </a:p>
          <a:p>
            <a:pPr lvl="1"/>
            <a:r>
              <a:rPr lang="en-US" dirty="0"/>
              <a:t>Details of the meeting</a:t>
            </a:r>
          </a:p>
        </p:txBody>
      </p:sp>
    </p:spTree>
    <p:extLst>
      <p:ext uri="{BB962C8B-B14F-4D97-AF65-F5344CB8AC3E}">
        <p14:creationId xmlns:p14="http://schemas.microsoft.com/office/powerpoint/2010/main" val="339920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 curious, positive, and patient</a:t>
            </a:r>
          </a:p>
          <a:p>
            <a:r>
              <a:rPr lang="en-US" dirty="0" smtClean="0"/>
              <a:t>Be an active listener</a:t>
            </a:r>
          </a:p>
          <a:p>
            <a:pPr lvl="1"/>
            <a:r>
              <a:rPr lang="en-US" dirty="0" smtClean="0"/>
              <a:t>Ask questions.  Show an interest in the business</a:t>
            </a:r>
          </a:p>
          <a:p>
            <a:pPr lvl="1"/>
            <a:r>
              <a:rPr lang="en-US" dirty="0" smtClean="0"/>
              <a:t>Respectfully acknowledge opinions</a:t>
            </a:r>
          </a:p>
          <a:p>
            <a:pPr lvl="1"/>
            <a:r>
              <a:rPr lang="en-US" dirty="0" smtClean="0"/>
              <a:t>Restate answers by paraphrasing</a:t>
            </a:r>
          </a:p>
          <a:p>
            <a:pPr lvl="1"/>
            <a:r>
              <a:rPr lang="en-US" dirty="0" smtClean="0"/>
              <a:t>Be friendly and approach the audit in a positive manner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Initial/Opening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Knowing </a:t>
            </a:r>
            <a:r>
              <a:rPr lang="en-US" u="sng" dirty="0"/>
              <a:t>HOW</a:t>
            </a:r>
            <a:r>
              <a:rPr lang="en-US" dirty="0"/>
              <a:t> to ask the questions </a:t>
            </a:r>
            <a:r>
              <a:rPr lang="en-US" dirty="0" smtClean="0"/>
              <a:t>is </a:t>
            </a:r>
            <a:r>
              <a:rPr lang="en-US" dirty="0"/>
              <a:t>as important as </a:t>
            </a:r>
            <a:r>
              <a:rPr lang="en-US" u="sng" dirty="0"/>
              <a:t>WHAT</a:t>
            </a:r>
            <a:r>
              <a:rPr lang="en-US" dirty="0"/>
              <a:t> to </a:t>
            </a:r>
            <a:r>
              <a:rPr lang="en-US" dirty="0" smtClean="0"/>
              <a:t>ask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775</Words>
  <Application>Microsoft Office PowerPoint</Application>
  <PresentationFormat>On-screen Show (4:3)</PresentationFormat>
  <Paragraphs>274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IFTA/IRP Audit Workshop</vt:lpstr>
      <vt:lpstr>Presenters</vt:lpstr>
      <vt:lpstr>Entrance Conference</vt:lpstr>
      <vt:lpstr>IFTA Opening Conference</vt:lpstr>
      <vt:lpstr>IFTA Opening Conference (A630.100)</vt:lpstr>
      <vt:lpstr>IRP Opening Conference</vt:lpstr>
      <vt:lpstr>IRP Opening Conference (APM 402)</vt:lpstr>
      <vt:lpstr>Principles for Communication</vt:lpstr>
      <vt:lpstr>Initial/Opening Conference</vt:lpstr>
      <vt:lpstr>Types of Questions</vt:lpstr>
      <vt:lpstr>Types of Questions</vt:lpstr>
      <vt:lpstr>Types of Questions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Listening Skills</vt:lpstr>
      <vt:lpstr>Initial/Opening Conference</vt:lpstr>
      <vt:lpstr>Case Study:  Pre-Audit Information</vt:lpstr>
      <vt:lpstr>Case Study:  Vehicles</vt:lpstr>
      <vt:lpstr>Case Study:  Vehicles</vt:lpstr>
      <vt:lpstr>Case Study:  Trip records</vt:lpstr>
      <vt:lpstr>Case Study:  Trip records</vt:lpstr>
      <vt:lpstr>Case Study:  Mileage/Fuel Cutoff</vt:lpstr>
      <vt:lpstr>Case Study:  Mileage/Fuel Cutoff</vt:lpstr>
      <vt:lpstr>Reference</vt:lpstr>
      <vt:lpstr>Reference</vt:lpstr>
    </vt:vector>
  </TitlesOfParts>
  <Company>ISTC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Entrance Conference</dc:title>
  <dc:creator>Don Williams</dc:creator>
  <cp:lastModifiedBy>Tammy Trinker</cp:lastModifiedBy>
  <cp:revision>90</cp:revision>
  <cp:lastPrinted>2013-12-23T15:03:00Z</cp:lastPrinted>
  <dcterms:created xsi:type="dcterms:W3CDTF">2012-08-15T22:16:59Z</dcterms:created>
  <dcterms:modified xsi:type="dcterms:W3CDTF">2014-02-18T14:35:39Z</dcterms:modified>
</cp:coreProperties>
</file>